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495" r:id="rId2"/>
    <p:sldId id="279" r:id="rId3"/>
    <p:sldId id="357" r:id="rId4"/>
    <p:sldId id="257" r:id="rId5"/>
    <p:sldId id="2497" r:id="rId6"/>
    <p:sldId id="2496" r:id="rId7"/>
    <p:sldId id="261" r:id="rId8"/>
    <p:sldId id="280" r:id="rId9"/>
    <p:sldId id="259" r:id="rId10"/>
    <p:sldId id="258" r:id="rId11"/>
    <p:sldId id="24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8ED1C-C10C-468D-8BA6-3F1CF44260EB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31BE2-49A6-4A7F-8FD4-91179191E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8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F396-86B9-44B9-9EF5-002D382A4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7D293-D925-44DD-B823-1A1644446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CEE9F-3F90-43EE-8A41-E93B30FC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8B7A4-CCB3-49AD-B746-8C0C8C7F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3DB2-2BA1-44D7-A0E7-3767AD3C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41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3A-9AE6-43EA-8481-8C242470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987BA-9474-4719-B58E-2A6C12F99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B44D9-487E-463F-81E4-92DD9260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BA00-EBCD-4573-810F-D929170E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18AB-C89F-4389-9161-74DF013F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90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B8801-32B3-4390-91B0-AA530D19B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F079B-A6C5-4082-8D5A-7D157175A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F958-2719-491A-9E6B-B2053FB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181D-861F-4BDD-A8B0-CBA53E23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99A7A-F0D5-4585-94D4-422B8573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74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8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F93-A8A2-4EA0-8134-E2247AE8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10B-2B75-443C-B2AE-C94AD563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0AFA0-D8CB-4ECC-870D-23B32FED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4B8AD-1217-49B4-A529-77627271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7A8A-1FE3-47BD-B212-60D0193C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51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CFB6-C98D-4909-A847-E212F708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1E30F-146E-41DE-A40D-1D19E7108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0CF03-61E3-46CB-B017-100BADEF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48B4-BBA4-427C-BF24-8D96D54A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474C-C588-42D6-96B1-EDDEE8C4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99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85BD-EF25-43CB-AE57-F3D4F216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757D-B1BB-4648-A24D-F27704C81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1B0DA-8B15-4DC7-B089-45FC2FC2B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D329F-F5A3-4F48-97BD-0B88AB02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E5D92-590A-46D6-9251-B7FC5079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74BE2-0268-497C-9402-83F94DEC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E387-EC75-41FD-85B4-45C726D5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FDDB3-144A-4631-8E4B-DB16F044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5D5F-CC2D-441C-BC07-E4A02A05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0ABCE-56BE-4030-BB79-582E74F86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BF93A-D9FA-473E-8D46-B4C9DEC7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B4C22-A677-476C-B1B6-D72C1CA7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14942-D858-4AA9-A17D-E2B150A7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F3D08-771E-43F5-8044-04DCD03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22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2980-2F98-4693-BCFE-5D93A649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31783-D3EB-451A-8703-0276755F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7F85B-6A12-4E61-87E1-72CB872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292A7-783F-4E1E-B9E4-21CE7722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94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E02A3-3AE9-476D-BE77-15A28D2A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3324F-04C2-4D59-A36E-8B7FFA7A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EB58-10FC-4B90-BBA6-43C7347F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76A0-98E0-4C60-AEF0-50BC48DC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CE418-DE98-476C-BCB0-AB0F4E165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D0CF6-7F8F-408D-9C3B-E4EA26FF9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0F6F-08C3-4271-B0FA-136FF3D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CA031-14FE-4923-A959-8FF9066A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AD3D1-82A5-4A9B-AA72-8846BF43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52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4403-5055-466C-85F7-C5BC91DF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4278A-21BD-45D0-85A5-F55C5FD58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4BA45-86BA-4F6C-852C-FBE07D844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869-A09B-46EA-BC43-F2B08010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0A94-D81E-4EE6-90DA-3870E3FD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97B79-2BF9-4980-B9AD-85B9DAF7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39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7E7DB-F121-478D-B62E-AB851C89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7BF4-BF54-4C76-BC51-F8609255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1DE3-E71F-4DF8-8CF4-14BB6BD41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0B6A-F758-4CDD-B037-75058441ABE8}" type="datetimeFigureOut">
              <a:rPr lang="en-IN" smtClean="0"/>
              <a:t>21-04-2021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A564-E3FB-44AD-94DE-7C255AC50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2646-D6EF-4757-BE55-F33624D4B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isampath.com/p/social-media-brand-health-check.html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travel-png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s://pxhere.com/en/photo/1585491" TargetMode="External"/><Relationship Id="rId4" Type="http://schemas.openxmlformats.org/officeDocument/2006/relationships/hyperlink" Target="https://mareds.github.io/r_course/lecture01_intro2data_science_and_r.html" TargetMode="External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eds.github.io/r_course/lecture01_intro2data_science_and_r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jpg"/><Relationship Id="rId7" Type="http://schemas.openxmlformats.org/officeDocument/2006/relationships/hyperlink" Target="https://creativecommons.org/licenses/by-nc-sa/3.0/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khdecoded.com/3-reasons-healthcare-important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hyperlink" Target="https://technofaq.org/posts/2017/05/best-5-ecommerce-platform-for-your-online-store/" TargetMode="External"/><Relationship Id="rId9" Type="http://schemas.openxmlformats.org/officeDocument/2006/relationships/hyperlink" Target="https://pxhere.com/en/photo/158823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hyperlink" Target="https://satisfyingretirement.blogspot.com/2020/01/self-driving-cars-would-you-ever-get-in.html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www.wired.it/lifestyle/design/2015/09/02/aziende-tech-logo/" TargetMode="External"/><Relationship Id="rId12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hyperlink" Target="https://commons.wikimedia.org/wiki/File:Netflix_icon.svg" TargetMode="External"/><Relationship Id="rId5" Type="http://schemas.openxmlformats.org/officeDocument/2006/relationships/hyperlink" Target="https://leanchange.org/lean-change-management/" TargetMode="External"/><Relationship Id="rId15" Type="http://schemas.openxmlformats.org/officeDocument/2006/relationships/hyperlink" Target="https://duncanstephen.net/this-is-why-the-future-of-our-digital-interactions-could-be-in-audio/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debbest.com/2015/04/19/accepting-work-style-differences-supports-success-in-business-and-at-work/" TargetMode="External"/><Relationship Id="rId1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%E2%80%94Pngtree%E2%80%94hand%20painted%20line%20drawing%20city_3835771"/>
          <p:cNvPicPr>
            <a:picLocks noChangeAspect="1"/>
          </p:cNvPicPr>
          <p:nvPr/>
        </p:nvPicPr>
        <p:blipFill>
          <a:blip r:embed="rId3"/>
          <a:srcRect b="636"/>
          <a:stretch>
            <a:fillRect/>
          </a:stretch>
        </p:blipFill>
        <p:spPr>
          <a:xfrm>
            <a:off x="5374788" y="-66276"/>
            <a:ext cx="6933883" cy="6889750"/>
          </a:xfrm>
          <a:prstGeom prst="rect">
            <a:avLst/>
          </a:prstGeom>
        </p:spPr>
      </p:pic>
      <p:pic>
        <p:nvPicPr>
          <p:cNvPr id="42" name="Picture 41" descr="Sigtech logo O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" y="221615"/>
            <a:ext cx="1416685" cy="612140"/>
          </a:xfrm>
          <a:prstGeom prst="rect">
            <a:avLst/>
          </a:prstGeom>
        </p:spPr>
      </p:pic>
      <p:sp>
        <p:nvSpPr>
          <p:cNvPr id="25" name="Snip Single Corner Rectangle 35">
            <a:extLst>
              <a:ext uri="{FF2B5EF4-FFF2-40B4-BE49-F238E27FC236}">
                <a16:creationId xmlns:a16="http://schemas.microsoft.com/office/drawing/2014/main" id="{7A8310FF-96D7-40AB-B043-082A0B393398}"/>
              </a:ext>
            </a:extLst>
          </p:cNvPr>
          <p:cNvSpPr/>
          <p:nvPr/>
        </p:nvSpPr>
        <p:spPr>
          <a:xfrm>
            <a:off x="3345963" y="2486566"/>
            <a:ext cx="4057650" cy="1425258"/>
          </a:xfrm>
          <a:prstGeom prst="snip1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C7F93A58-CECB-49E2-84CC-337A349D610F}"/>
              </a:ext>
            </a:extLst>
          </p:cNvPr>
          <p:cNvSpPr txBox="1">
            <a:spLocks/>
          </p:cNvSpPr>
          <p:nvPr/>
        </p:nvSpPr>
        <p:spPr>
          <a:xfrm>
            <a:off x="2782458" y="2768135"/>
            <a:ext cx="5184660" cy="112141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charset="0"/>
                <a:cs typeface="Bookman Old Style" panose="02050604050505020204" charset="0"/>
              </a:rPr>
              <a:t>Data Science Capabilities PPT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C66-AF61-4ABA-8016-C31CA3BE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966" y="673235"/>
            <a:ext cx="4191000" cy="109402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Steps Involved 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7534-7DE2-4C49-ACFA-889E7B33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967" y="1773812"/>
            <a:ext cx="5455596" cy="398686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Business Requirement  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Data Collection – collects all the data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Data Cleaning  -Remove unnecessary data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Data Exploration &amp; Analysis – Understand the patterns in the data 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Data Modelling – Building a ML model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Data Validation – Model test with historic data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Data Visualization 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Deployment  </a:t>
            </a:r>
            <a:endParaRPr lang="en-IN" sz="1600" dirty="0">
              <a:latin typeface="Bookman Old Style" panose="02050604050505020204" pitchFamily="18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929F3A3-337D-4AB8-9F35-67F1C6119A77}"/>
              </a:ext>
            </a:extLst>
          </p:cNvPr>
          <p:cNvSpPr/>
          <p:nvPr/>
        </p:nvSpPr>
        <p:spPr>
          <a:xfrm>
            <a:off x="1741816" y="1694006"/>
            <a:ext cx="1800000" cy="1378086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6943B00-4E60-4D12-B723-B71A0A58219D}"/>
              </a:ext>
            </a:extLst>
          </p:cNvPr>
          <p:cNvSpPr/>
          <p:nvPr/>
        </p:nvSpPr>
        <p:spPr>
          <a:xfrm>
            <a:off x="455183" y="2545933"/>
            <a:ext cx="1543455" cy="1256287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F2695E8-8BAE-4468-9319-BEC4C2F19B12}"/>
              </a:ext>
            </a:extLst>
          </p:cNvPr>
          <p:cNvSpPr/>
          <p:nvPr/>
        </p:nvSpPr>
        <p:spPr>
          <a:xfrm>
            <a:off x="1782184" y="3206560"/>
            <a:ext cx="1712068" cy="137808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99DD0F-92AA-4613-A653-9BA14E15A301}"/>
              </a:ext>
            </a:extLst>
          </p:cNvPr>
          <p:cNvSpPr/>
          <p:nvPr/>
        </p:nvSpPr>
        <p:spPr>
          <a:xfrm>
            <a:off x="3284203" y="3967947"/>
            <a:ext cx="1571420" cy="1250918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FCB47F2-0785-4317-AF60-8826F2832AD1}"/>
              </a:ext>
            </a:extLst>
          </p:cNvPr>
          <p:cNvSpPr/>
          <p:nvPr/>
        </p:nvSpPr>
        <p:spPr>
          <a:xfrm>
            <a:off x="441879" y="3937238"/>
            <a:ext cx="1536969" cy="1252842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819BBF3-A4E0-4711-8768-190506920C0D}"/>
              </a:ext>
            </a:extLst>
          </p:cNvPr>
          <p:cNvSpPr/>
          <p:nvPr/>
        </p:nvSpPr>
        <p:spPr>
          <a:xfrm>
            <a:off x="1724928" y="4683771"/>
            <a:ext cx="1806098" cy="1378085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A81A5D-C22F-462E-BF3D-F206C0E4C7C7}"/>
              </a:ext>
            </a:extLst>
          </p:cNvPr>
          <p:cNvSpPr txBox="1">
            <a:spLocks/>
          </p:cNvSpPr>
          <p:nvPr/>
        </p:nvSpPr>
        <p:spPr>
          <a:xfrm>
            <a:off x="338085" y="744386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Data science life cycles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884F0-C89F-4224-9799-B705D1842F88}"/>
              </a:ext>
            </a:extLst>
          </p:cNvPr>
          <p:cNvSpPr txBox="1"/>
          <p:nvPr/>
        </p:nvSpPr>
        <p:spPr>
          <a:xfrm>
            <a:off x="1965131" y="2051559"/>
            <a:ext cx="155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Business 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AAEC7-C7A7-4E19-AFB6-0F37D136F6D9}"/>
              </a:ext>
            </a:extLst>
          </p:cNvPr>
          <p:cNvSpPr txBox="1"/>
          <p:nvPr/>
        </p:nvSpPr>
        <p:spPr>
          <a:xfrm>
            <a:off x="565138" y="2993686"/>
            <a:ext cx="155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AFD1B5-D665-4D11-8360-C396A93D2920}"/>
              </a:ext>
            </a:extLst>
          </p:cNvPr>
          <p:cNvSpPr txBox="1"/>
          <p:nvPr/>
        </p:nvSpPr>
        <p:spPr>
          <a:xfrm>
            <a:off x="682965" y="4364033"/>
            <a:ext cx="155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Modelling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A1BB2-E9D2-416A-9ECE-E3503F02DCEB}"/>
              </a:ext>
            </a:extLst>
          </p:cNvPr>
          <p:cNvSpPr txBox="1"/>
          <p:nvPr/>
        </p:nvSpPr>
        <p:spPr>
          <a:xfrm>
            <a:off x="3520168" y="4273632"/>
            <a:ext cx="155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B425A-4930-4AB6-86E0-26397913BF69}"/>
              </a:ext>
            </a:extLst>
          </p:cNvPr>
          <p:cNvSpPr txBox="1"/>
          <p:nvPr/>
        </p:nvSpPr>
        <p:spPr>
          <a:xfrm>
            <a:off x="1998638" y="5099526"/>
            <a:ext cx="155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Exploration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7DD05-B52F-4DAF-8B03-1D211AC4EB70}"/>
              </a:ext>
            </a:extLst>
          </p:cNvPr>
          <p:cNvSpPr txBox="1"/>
          <p:nvPr/>
        </p:nvSpPr>
        <p:spPr>
          <a:xfrm>
            <a:off x="2160270" y="3564066"/>
            <a:ext cx="155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SCIENCE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A34EFD52-D612-463A-B66F-75E392728362}"/>
              </a:ext>
            </a:extLst>
          </p:cNvPr>
          <p:cNvSpPr/>
          <p:nvPr/>
        </p:nvSpPr>
        <p:spPr>
          <a:xfrm>
            <a:off x="3285105" y="2541352"/>
            <a:ext cx="1614593" cy="1319928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7D1DB-0915-4D67-9B8B-4CED3C7EB7AF}"/>
              </a:ext>
            </a:extLst>
          </p:cNvPr>
          <p:cNvSpPr txBox="1"/>
          <p:nvPr/>
        </p:nvSpPr>
        <p:spPr>
          <a:xfrm>
            <a:off x="3524664" y="2951880"/>
            <a:ext cx="155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Acquisition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7284C7-F4D7-4904-99CA-F63300013225}"/>
              </a:ext>
            </a:extLst>
          </p:cNvPr>
          <p:cNvSpPr/>
          <p:nvPr/>
        </p:nvSpPr>
        <p:spPr>
          <a:xfrm>
            <a:off x="0" y="6160981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2EAD4214-166C-4D39-AF33-B53F6D4DEED1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2019</a:t>
            </a:r>
          </a:p>
        </p:txBody>
      </p:sp>
      <p:pic>
        <p:nvPicPr>
          <p:cNvPr id="33" name="Picture 32" descr="Sigtech logo">
            <a:extLst>
              <a:ext uri="{FF2B5EF4-FFF2-40B4-BE49-F238E27FC236}">
                <a16:creationId xmlns:a16="http://schemas.microsoft.com/office/drawing/2014/main" id="{2CF0807C-A312-486E-8263-C2F17AF3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C66-AF61-4ABA-8016-C31CA3BE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19" y="290379"/>
            <a:ext cx="5559490" cy="95172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What is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7534-7DE2-4C49-ACFA-889E7B33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19" y="1229334"/>
            <a:ext cx="5391732" cy="2413993"/>
          </a:xfrm>
        </p:spPr>
        <p:txBody>
          <a:bodyPr>
            <a:normAutofit fontScale="92500"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 It is an inter disciplinary field that uses scientific methods, processes, algorithms and systems to extract knowledge and insights from structured and unstructured data.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It is the process of using data to find solutions and predict outcomes for a problem using technology.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i="0" dirty="0">
                <a:effectLst/>
                <a:latin typeface="Bookman Old Style" panose="02050604050505020204" pitchFamily="18" charset="0"/>
              </a:rPr>
              <a:t>Data science is a "concept to unify </a:t>
            </a:r>
            <a:r>
              <a:rPr lang="en-US" sz="1600" dirty="0">
                <a:latin typeface="Bookman Old Style" panose="02050604050505020204" pitchFamily="18" charset="0"/>
              </a:rPr>
              <a:t>statistics</a:t>
            </a:r>
            <a:r>
              <a:rPr lang="en-US" sz="1600" i="0" dirty="0">
                <a:effectLst/>
                <a:latin typeface="Bookman Old Style" panose="02050604050505020204" pitchFamily="18" charset="0"/>
              </a:rPr>
              <a:t>, </a:t>
            </a:r>
            <a:r>
              <a:rPr lang="en-US" sz="1600" dirty="0">
                <a:latin typeface="Bookman Old Style" panose="02050604050505020204" pitchFamily="18" charset="0"/>
              </a:rPr>
              <a:t>data analysis</a:t>
            </a:r>
            <a:r>
              <a:rPr lang="en-US" sz="1600" i="0" dirty="0">
                <a:effectLst/>
                <a:latin typeface="Bookman Old Style" panose="02050604050505020204" pitchFamily="18" charset="0"/>
              </a:rPr>
              <a:t>, </a:t>
            </a:r>
            <a:r>
              <a:rPr lang="en-US" sz="1600" dirty="0">
                <a:latin typeface="Bookman Old Style" panose="02050604050505020204" pitchFamily="18" charset="0"/>
              </a:rPr>
              <a:t>informatics</a:t>
            </a:r>
            <a:r>
              <a:rPr lang="en-US" sz="1600" i="0" dirty="0">
                <a:effectLst/>
                <a:latin typeface="Bookman Old Style" panose="02050604050505020204" pitchFamily="18" charset="0"/>
              </a:rPr>
              <a:t>, and their related methods" in order to "understand and analyze actual phenomena" with data</a:t>
            </a:r>
            <a:r>
              <a:rPr lang="en-US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.</a:t>
            </a:r>
            <a:endParaRPr lang="en-IN" sz="1600" dirty="0">
              <a:latin typeface="Bookman Old Style" panose="0205060405050502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4CAF1-69D9-48D8-B352-3748BF4B9F07}"/>
              </a:ext>
            </a:extLst>
          </p:cNvPr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C894488D-FF61-496D-9D4E-85C4B32D9776}"/>
              </a:ext>
            </a:extLst>
          </p:cNvPr>
          <p:cNvSpPr txBox="1"/>
          <p:nvPr/>
        </p:nvSpPr>
        <p:spPr>
          <a:xfrm>
            <a:off x="153035" y="6443345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6" name="Picture 5" descr="Sigtech logo">
            <a:extLst>
              <a:ext uri="{FF2B5EF4-FFF2-40B4-BE49-F238E27FC236}">
                <a16:creationId xmlns:a16="http://schemas.microsoft.com/office/drawing/2014/main" id="{72315F0A-27EC-40F8-A13E-7C6ACFA8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6274435"/>
            <a:ext cx="1384935" cy="577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28DAC-F4FB-48BA-83DB-99F74096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59464" y="3788854"/>
            <a:ext cx="2341009" cy="20300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778486-6449-4476-A539-D9A34A787EA4}"/>
              </a:ext>
            </a:extLst>
          </p:cNvPr>
          <p:cNvSpPr txBox="1">
            <a:spLocks/>
          </p:cNvSpPr>
          <p:nvPr/>
        </p:nvSpPr>
        <p:spPr>
          <a:xfrm>
            <a:off x="7027472" y="290379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Why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E9A09-9FDC-4980-A38C-465FA0507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60556" y="1158000"/>
            <a:ext cx="1561725" cy="1521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FAD2AC-38E9-4DE7-A40B-CA0D2BE4C513}"/>
              </a:ext>
            </a:extLst>
          </p:cNvPr>
          <p:cNvSpPr txBox="1"/>
          <p:nvPr/>
        </p:nvSpPr>
        <p:spPr>
          <a:xfrm>
            <a:off x="7247953" y="2679434"/>
            <a:ext cx="101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ookman Old Style" panose="02050604050505020204" pitchFamily="18" charset="0"/>
              </a:rPr>
              <a:t>TRAVEL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D04EBC-DFCB-4B3F-935F-B81B2978D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978564" y="1353182"/>
            <a:ext cx="1561725" cy="1038088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DBA1CC-586E-480A-8A8B-8E0817F25780}"/>
              </a:ext>
            </a:extLst>
          </p:cNvPr>
          <p:cNvSpPr txBox="1"/>
          <p:nvPr/>
        </p:nvSpPr>
        <p:spPr>
          <a:xfrm>
            <a:off x="9890716" y="2653878"/>
            <a:ext cx="173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ookman Old Style" panose="02050604050505020204" pitchFamily="18" charset="0"/>
              </a:rPr>
              <a:t>HEALTH CARE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22C9B5-7636-4C32-9A7B-2103F88F7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22281" y="3224489"/>
            <a:ext cx="1384936" cy="8921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A6E742-F9E8-47BF-BE6B-0EB70452C778}"/>
              </a:ext>
            </a:extLst>
          </p:cNvPr>
          <p:cNvSpPr txBox="1"/>
          <p:nvPr/>
        </p:nvSpPr>
        <p:spPr>
          <a:xfrm>
            <a:off x="8437564" y="4219543"/>
            <a:ext cx="1369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ookman Old Style" panose="02050604050505020204" pitchFamily="18" charset="0"/>
              </a:rPr>
              <a:t>EDUCATION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F5D146-849B-47C7-91C1-0F442DB1294F}"/>
              </a:ext>
            </a:extLst>
          </p:cNvPr>
          <p:cNvSpPr txBox="1"/>
          <p:nvPr/>
        </p:nvSpPr>
        <p:spPr>
          <a:xfrm>
            <a:off x="7334655" y="4845993"/>
            <a:ext cx="45039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Bookman Old Style" panose="02050604050505020204" pitchFamily="18" charset="0"/>
              </a:rPr>
              <a:t>The biggest of achievements in recent times, all of them have a data driven approach in some way or the other.</a:t>
            </a:r>
          </a:p>
        </p:txBody>
      </p:sp>
    </p:spTree>
    <p:extLst>
      <p:ext uri="{BB962C8B-B14F-4D97-AF65-F5344CB8AC3E}">
        <p14:creationId xmlns:p14="http://schemas.microsoft.com/office/powerpoint/2010/main" val="389895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4295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12700" y="0"/>
            <a:ext cx="3146425" cy="3046413"/>
          </a:xfrm>
          <a:custGeom>
            <a:avLst/>
            <a:gdLst>
              <a:gd name="connsiteX0" fmla="*/ 2083342 w 2656116"/>
              <a:gd name="connsiteY0" fmla="*/ 0 h 2572204"/>
              <a:gd name="connsiteX1" fmla="*/ 2635122 w 2656116"/>
              <a:gd name="connsiteY1" fmla="*/ 0 h 2572204"/>
              <a:gd name="connsiteX2" fmla="*/ 2644351 w 2656116"/>
              <a:gd name="connsiteY2" fmla="*/ 60473 h 2572204"/>
              <a:gd name="connsiteX3" fmla="*/ 2656116 w 2656116"/>
              <a:gd name="connsiteY3" fmla="*/ 293461 h 2572204"/>
              <a:gd name="connsiteX4" fmla="*/ 377373 w 2656116"/>
              <a:gd name="connsiteY4" fmla="*/ 2572204 h 2572204"/>
              <a:gd name="connsiteX5" fmla="*/ 144385 w 2656116"/>
              <a:gd name="connsiteY5" fmla="*/ 2560439 h 2572204"/>
              <a:gd name="connsiteX6" fmla="*/ 0 w 2656116"/>
              <a:gd name="connsiteY6" fmla="*/ 2538403 h 2572204"/>
              <a:gd name="connsiteX7" fmla="*/ 0 w 2656116"/>
              <a:gd name="connsiteY7" fmla="*/ 1983679 h 2572204"/>
              <a:gd name="connsiteX8" fmla="*/ 28181 w 2656116"/>
              <a:gd name="connsiteY8" fmla="*/ 1990925 h 2572204"/>
              <a:gd name="connsiteX9" fmla="*/ 377373 w 2656116"/>
              <a:gd name="connsiteY9" fmla="*/ 2026126 h 2572204"/>
              <a:gd name="connsiteX10" fmla="*/ 2110038 w 2656116"/>
              <a:gd name="connsiteY10" fmla="*/ 293461 h 2572204"/>
              <a:gd name="connsiteX11" fmla="*/ 2101093 w 2656116"/>
              <a:gd name="connsiteY11" fmla="*/ 116306 h 257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56116" h="2572204">
                <a:moveTo>
                  <a:pt x="2083342" y="0"/>
                </a:moveTo>
                <a:lnTo>
                  <a:pt x="2635122" y="0"/>
                </a:lnTo>
                <a:lnTo>
                  <a:pt x="2644351" y="60473"/>
                </a:lnTo>
                <a:cubicBezTo>
                  <a:pt x="2652131" y="137078"/>
                  <a:pt x="2656116" y="214804"/>
                  <a:pt x="2656116" y="293461"/>
                </a:cubicBezTo>
                <a:cubicBezTo>
                  <a:pt x="2656116" y="1551976"/>
                  <a:pt x="1635888" y="2572204"/>
                  <a:pt x="377373" y="2572204"/>
                </a:cubicBezTo>
                <a:cubicBezTo>
                  <a:pt x="298716" y="2572204"/>
                  <a:pt x="220990" y="2568219"/>
                  <a:pt x="144385" y="2560439"/>
                </a:cubicBezTo>
                <a:lnTo>
                  <a:pt x="0" y="2538403"/>
                </a:lnTo>
                <a:lnTo>
                  <a:pt x="0" y="1983679"/>
                </a:lnTo>
                <a:lnTo>
                  <a:pt x="28181" y="1990925"/>
                </a:lnTo>
                <a:cubicBezTo>
                  <a:pt x="140973" y="2014005"/>
                  <a:pt x="257758" y="2026126"/>
                  <a:pt x="377373" y="2026126"/>
                </a:cubicBezTo>
                <a:cubicBezTo>
                  <a:pt x="1334297" y="2026126"/>
                  <a:pt x="2110038" y="1250385"/>
                  <a:pt x="2110038" y="293461"/>
                </a:cubicBezTo>
                <a:cubicBezTo>
                  <a:pt x="2110038" y="233653"/>
                  <a:pt x="2107008" y="174553"/>
                  <a:pt x="2101093" y="116306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1588" y="3305175"/>
            <a:ext cx="998538" cy="2921000"/>
          </a:xfrm>
          <a:custGeom>
            <a:avLst/>
            <a:gdLst>
              <a:gd name="connsiteX0" fmla="*/ 0 w 841831"/>
              <a:gd name="connsiteY0" fmla="*/ 0 h 2466387"/>
              <a:gd name="connsiteX1" fmla="*/ 32236 w 841831"/>
              <a:gd name="connsiteY1" fmla="*/ 11799 h 2466387"/>
              <a:gd name="connsiteX2" fmla="*/ 841831 w 841831"/>
              <a:gd name="connsiteY2" fmla="*/ 1233193 h 2466387"/>
              <a:gd name="connsiteX3" fmla="*/ 32236 w 841831"/>
              <a:gd name="connsiteY3" fmla="*/ 2454588 h 2466387"/>
              <a:gd name="connsiteX4" fmla="*/ 0 w 841831"/>
              <a:gd name="connsiteY4" fmla="*/ 2466387 h 2466387"/>
              <a:gd name="connsiteX5" fmla="*/ 0 w 841831"/>
              <a:gd name="connsiteY5" fmla="*/ 2117441 h 2466387"/>
              <a:gd name="connsiteX6" fmla="*/ 79796 w 841831"/>
              <a:gd name="connsiteY6" fmla="*/ 2068964 h 2466387"/>
              <a:gd name="connsiteX7" fmla="*/ 524171 w 841831"/>
              <a:gd name="connsiteY7" fmla="*/ 1233193 h 2466387"/>
              <a:gd name="connsiteX8" fmla="*/ 79796 w 841831"/>
              <a:gd name="connsiteY8" fmla="*/ 397422 h 2466387"/>
              <a:gd name="connsiteX9" fmla="*/ 0 w 841831"/>
              <a:gd name="connsiteY9" fmla="*/ 348946 h 246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1831" h="2466387">
                <a:moveTo>
                  <a:pt x="0" y="0"/>
                </a:moveTo>
                <a:lnTo>
                  <a:pt x="32236" y="11799"/>
                </a:lnTo>
                <a:cubicBezTo>
                  <a:pt x="508001" y="213030"/>
                  <a:pt x="841831" y="684126"/>
                  <a:pt x="841831" y="1233193"/>
                </a:cubicBezTo>
                <a:cubicBezTo>
                  <a:pt x="841831" y="1782260"/>
                  <a:pt x="508001" y="2253356"/>
                  <a:pt x="32236" y="2454588"/>
                </a:cubicBezTo>
                <a:lnTo>
                  <a:pt x="0" y="2466387"/>
                </a:lnTo>
                <a:lnTo>
                  <a:pt x="0" y="2117441"/>
                </a:lnTo>
                <a:lnTo>
                  <a:pt x="79796" y="2068964"/>
                </a:lnTo>
                <a:cubicBezTo>
                  <a:pt x="347900" y="1887836"/>
                  <a:pt x="524171" y="1581100"/>
                  <a:pt x="524171" y="1233193"/>
                </a:cubicBezTo>
                <a:cubicBezTo>
                  <a:pt x="524171" y="885286"/>
                  <a:pt x="347900" y="578550"/>
                  <a:pt x="79796" y="397422"/>
                </a:cubicBezTo>
                <a:lnTo>
                  <a:pt x="0" y="348946"/>
                </a:lnTo>
                <a:close/>
              </a:path>
            </a:pathLst>
          </a:cu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82875" y="1835150"/>
            <a:ext cx="1316038" cy="131762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206500" y="3311525"/>
            <a:ext cx="546100" cy="546100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35225" y="3459163"/>
            <a:ext cx="385763" cy="387350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TextBox 12"/>
          <p:cNvSpPr txBox="1"/>
          <p:nvPr/>
        </p:nvSpPr>
        <p:spPr>
          <a:xfrm>
            <a:off x="6263005" y="438150"/>
            <a:ext cx="35807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36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Agenda</a:t>
            </a:r>
            <a:endParaRPr lang="zh-CN" altLang="en-US" sz="3600" b="1" dirty="0">
              <a:solidFill>
                <a:srgbClr val="FFFFFF"/>
              </a:solidFill>
              <a:latin typeface="Bookman Old Style" panose="02050604050505020204" charset="0"/>
              <a:ea typeface="微软雅黑" pitchFamily="34" charset="-122"/>
              <a:cs typeface="Bookman Old Style" panose="02050604050505020204" charset="0"/>
              <a:sym typeface="Arial" panose="020B0604020202020204" pitchFamily="34" charset="0"/>
            </a:endParaRPr>
          </a:p>
        </p:txBody>
      </p:sp>
      <p:sp>
        <p:nvSpPr>
          <p:cNvPr id="6152" name="TextBox 12"/>
          <p:cNvSpPr txBox="1"/>
          <p:nvPr/>
        </p:nvSpPr>
        <p:spPr>
          <a:xfrm>
            <a:off x="6317933" y="2187139"/>
            <a:ext cx="2691763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What is Data science</a:t>
            </a:r>
            <a:endParaRPr lang="en-US" altLang="en-US" b="1" dirty="0">
              <a:solidFill>
                <a:schemeClr val="bg1"/>
              </a:solidFill>
              <a:latin typeface="Bookman Old Style" panose="02050604050505020204" charset="0"/>
              <a:sym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365750" y="1365250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5" name="TextBox 12"/>
          <p:cNvSpPr txBox="1"/>
          <p:nvPr/>
        </p:nvSpPr>
        <p:spPr>
          <a:xfrm>
            <a:off x="5425440" y="1508760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6172" name="组合 61"/>
          <p:cNvGrpSpPr/>
          <p:nvPr/>
        </p:nvGrpSpPr>
        <p:grpSpPr>
          <a:xfrm>
            <a:off x="10828338" y="3879850"/>
            <a:ext cx="1363662" cy="2978150"/>
            <a:chOff x="10271180" y="2666231"/>
            <a:chExt cx="1920820" cy="4191769"/>
          </a:xfrm>
        </p:grpSpPr>
        <p:sp>
          <p:nvSpPr>
            <p:cNvPr id="58" name="任意多边形 57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11670986" y="2666231"/>
              <a:ext cx="521014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0452304" y="4116369"/>
              <a:ext cx="670834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28597" y="3539889"/>
              <a:ext cx="351069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Picture 13" descr="Sigtech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19710"/>
            <a:ext cx="1384935" cy="577215"/>
          </a:xfrm>
          <a:prstGeom prst="rect">
            <a:avLst/>
          </a:prstGeom>
        </p:spPr>
      </p:pic>
      <p:sp>
        <p:nvSpPr>
          <p:cNvPr id="2" name="椭圆 31"/>
          <p:cNvSpPr/>
          <p:nvPr/>
        </p:nvSpPr>
        <p:spPr>
          <a:xfrm>
            <a:off x="5375910" y="209105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5435600" y="223456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" name="TextBox 12"/>
          <p:cNvSpPr txBox="1"/>
          <p:nvPr/>
        </p:nvSpPr>
        <p:spPr>
          <a:xfrm>
            <a:off x="6323602" y="2968109"/>
            <a:ext cx="377218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What is the  application areas</a:t>
            </a:r>
          </a:p>
        </p:txBody>
      </p:sp>
      <p:sp>
        <p:nvSpPr>
          <p:cNvPr id="6" name="椭圆 31"/>
          <p:cNvSpPr/>
          <p:nvPr/>
        </p:nvSpPr>
        <p:spPr>
          <a:xfrm>
            <a:off x="5375910" y="280479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5435600" y="294830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6332056" y="3641409"/>
            <a:ext cx="230704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Application Areas</a:t>
            </a:r>
          </a:p>
        </p:txBody>
      </p:sp>
      <p:sp>
        <p:nvSpPr>
          <p:cNvPr id="11" name="椭圆 31"/>
          <p:cNvSpPr/>
          <p:nvPr/>
        </p:nvSpPr>
        <p:spPr>
          <a:xfrm>
            <a:off x="5375910" y="354139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35600" y="368490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3860" y="4519419"/>
            <a:ext cx="187583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en-US" sz="1800" b="1" dirty="0">
                <a:solidFill>
                  <a:schemeClr val="bg1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+mn-ea"/>
              </a:rPr>
              <a:t>What we Offer</a:t>
            </a:r>
          </a:p>
        </p:txBody>
      </p:sp>
      <p:sp>
        <p:nvSpPr>
          <p:cNvPr id="15" name="椭圆 31"/>
          <p:cNvSpPr/>
          <p:nvPr/>
        </p:nvSpPr>
        <p:spPr>
          <a:xfrm>
            <a:off x="5375910" y="4314190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5435600" y="4457700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6333860" y="1426290"/>
            <a:ext cx="163057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sz="1800" b="1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Who we are </a:t>
            </a:r>
            <a:endParaRPr lang="en-US" altLang="en-US" sz="1800" b="1" dirty="0">
              <a:solidFill>
                <a:schemeClr val="bg1"/>
              </a:solidFill>
              <a:latin typeface="Bookman Old Style" panose="02050604050505020204" charset="0"/>
              <a:ea typeface="微软雅黑" pitchFamily="34" charset="-122"/>
              <a:cs typeface="Bookman Old Style" panose="0205060405050502020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gtech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6274435"/>
            <a:ext cx="1384935" cy="5772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6115" y="519430"/>
            <a:ext cx="4076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1775C5"/>
                </a:solidFill>
                <a:latin typeface="Bookman Old Style" panose="02050604050505020204" charset="0"/>
                <a:cs typeface="Bookman Old Style" panose="02050604050505020204" charset="0"/>
              </a:rPr>
              <a:t>WHO WE ARE</a:t>
            </a:r>
          </a:p>
        </p:txBody>
      </p:sp>
      <p:sp>
        <p:nvSpPr>
          <p:cNvPr id="43" name="Text Box 15"/>
          <p:cNvSpPr txBox="1"/>
          <p:nvPr/>
        </p:nvSpPr>
        <p:spPr>
          <a:xfrm>
            <a:off x="153035" y="6443345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353185" y="2284730"/>
            <a:ext cx="99053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Bookman Old Style" panose="02050604050505020204" charset="0"/>
                <a:cs typeface="Bookman Old Style" panose="02050604050505020204" charset="0"/>
              </a:rPr>
              <a:t>“ We are a core technology based solution provider who develop cutting edge technologies to support OEM's to bring their product into market quickly. ”</a:t>
            </a:r>
          </a:p>
        </p:txBody>
      </p:sp>
      <p:pic>
        <p:nvPicPr>
          <p:cNvPr id="3" name="Content Placeholder 2" descr="SIGpx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45" y="1461770"/>
            <a:ext cx="1833245" cy="764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 descr="fla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3185" y="3483610"/>
            <a:ext cx="922655" cy="922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66115" y="4592320"/>
            <a:ext cx="21107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Over a decade of expertise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in the area of wireless communication and Embedded technology.</a:t>
            </a:r>
          </a:p>
        </p:txBody>
      </p:sp>
      <p:pic>
        <p:nvPicPr>
          <p:cNvPr id="5" name="Picture 4" descr="factory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385" y="3484245"/>
            <a:ext cx="897255" cy="897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52750" y="4582160"/>
            <a:ext cx="1919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Indian Company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having branches outside.</a:t>
            </a:r>
          </a:p>
        </p:txBody>
      </p:sp>
      <p:pic>
        <p:nvPicPr>
          <p:cNvPr id="15" name="Picture 14" descr="targ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40" y="3562985"/>
            <a:ext cx="818515" cy="81851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585460" y="4563745"/>
            <a:ext cx="1440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Major clients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and partners.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9935" t="31373" r="8889" b="36078"/>
          <a:stretch>
            <a:fillRect/>
          </a:stretch>
        </p:blipFill>
        <p:spPr>
          <a:xfrm>
            <a:off x="5161280" y="5128260"/>
            <a:ext cx="558800" cy="224790"/>
          </a:xfrm>
          <a:prstGeom prst="rect">
            <a:avLst/>
          </a:prstGeom>
        </p:spPr>
      </p:pic>
      <p:pic>
        <p:nvPicPr>
          <p:cNvPr id="23" name="Picture 22" descr="unimo"/>
          <p:cNvPicPr>
            <a:picLocks noChangeAspect="1"/>
          </p:cNvPicPr>
          <p:nvPr/>
        </p:nvPicPr>
        <p:blipFill>
          <a:blip r:embed="rId8"/>
          <a:srcRect l="30172" t="31469" r="32839" b="38151"/>
          <a:stretch>
            <a:fillRect/>
          </a:stretch>
        </p:blipFill>
        <p:spPr>
          <a:xfrm>
            <a:off x="6951345" y="5083175"/>
            <a:ext cx="532765" cy="339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8990" y="5156835"/>
            <a:ext cx="786765" cy="196215"/>
          </a:xfrm>
          <a:prstGeom prst="rect">
            <a:avLst/>
          </a:prstGeom>
        </p:spPr>
      </p:pic>
      <p:pic>
        <p:nvPicPr>
          <p:cNvPr id="25" name="Picture Placeholder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0" y="5433060"/>
            <a:ext cx="592455" cy="297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 descr="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280" y="5499735"/>
            <a:ext cx="604520" cy="167640"/>
          </a:xfrm>
          <a:prstGeom prst="rect">
            <a:avLst/>
          </a:prstGeom>
        </p:spPr>
      </p:pic>
      <p:pic>
        <p:nvPicPr>
          <p:cNvPr id="29" name="Picture 28" descr="1437467457168_Reflections Log for TPW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8990" y="5436870"/>
            <a:ext cx="976630" cy="293370"/>
          </a:xfrm>
          <a:prstGeom prst="rect">
            <a:avLst/>
          </a:prstGeom>
        </p:spPr>
      </p:pic>
      <p:pic>
        <p:nvPicPr>
          <p:cNvPr id="31" name="Picture 30" descr="setting(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00" y="3390265"/>
            <a:ext cx="1163955" cy="116395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7865745" y="4592320"/>
            <a:ext cx="184023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Diverse Service offerings 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in areas like PMR, Wireless Technologies, IoT and Data Analytics.</a:t>
            </a:r>
          </a:p>
        </p:txBody>
      </p:sp>
      <p:pic>
        <p:nvPicPr>
          <p:cNvPr id="33" name="Picture 32" descr="connecti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8925" y="3562985"/>
            <a:ext cx="843280" cy="84328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10012680" y="4582160"/>
            <a:ext cx="17157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-635" eaLnBrk="0" hangingPunct="0">
              <a:spcBef>
                <a:spcPts val="600"/>
              </a:spcBef>
              <a:buClr>
                <a:srgbClr val="5F5F5F"/>
              </a:buClr>
              <a:buFont typeface="Wingdings" panose="05000000000000000000" pitchFamily="2" charset="2"/>
              <a:tabLst>
                <a:tab pos="1778000" algn="l"/>
              </a:tabLst>
              <a:defRPr/>
            </a:pPr>
            <a:r>
              <a:rPr lang="en-US" sz="1200" b="1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20+ Qualified professionals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 in Wireless and Embedded Domain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C66-AF61-4ABA-8016-C31CA3BE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19" y="290379"/>
            <a:ext cx="5559490" cy="95172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What is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7534-7DE2-4C49-ACFA-889E7B33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19" y="1229334"/>
            <a:ext cx="5391732" cy="126193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Is an inter disciplinary field that uses scientific methods, processes, algorithms and systems to extract knowledge and insights from structured and unstructured data.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4CAF1-69D9-48D8-B352-3748BF4B9F07}"/>
              </a:ext>
            </a:extLst>
          </p:cNvPr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C894488D-FF61-496D-9D4E-85C4B32D9776}"/>
              </a:ext>
            </a:extLst>
          </p:cNvPr>
          <p:cNvSpPr txBox="1"/>
          <p:nvPr/>
        </p:nvSpPr>
        <p:spPr>
          <a:xfrm>
            <a:off x="153035" y="6443345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6" name="Picture 5" descr="Sigtech logo">
            <a:extLst>
              <a:ext uri="{FF2B5EF4-FFF2-40B4-BE49-F238E27FC236}">
                <a16:creationId xmlns:a16="http://schemas.microsoft.com/office/drawing/2014/main" id="{72315F0A-27EC-40F8-A13E-7C6ACFA8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6274435"/>
            <a:ext cx="1384935" cy="577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28DAC-F4FB-48BA-83DB-99F74096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59464" y="3788854"/>
            <a:ext cx="2341009" cy="20300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778486-6449-4476-A539-D9A34A787EA4}"/>
              </a:ext>
            </a:extLst>
          </p:cNvPr>
          <p:cNvSpPr txBox="1">
            <a:spLocks/>
          </p:cNvSpPr>
          <p:nvPr/>
        </p:nvSpPr>
        <p:spPr>
          <a:xfrm>
            <a:off x="7027472" y="290379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Why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F5D146-849B-47C7-91C1-0F442DB1294F}"/>
              </a:ext>
            </a:extLst>
          </p:cNvPr>
          <p:cNvSpPr txBox="1"/>
          <p:nvPr/>
        </p:nvSpPr>
        <p:spPr>
          <a:xfrm>
            <a:off x="6693160" y="2259449"/>
            <a:ext cx="5219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By 2020 data driven solutions are required in every domain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333333"/>
                </a:solidFill>
                <a:latin typeface="Bookman Old Style" panose="02050604050505020204" pitchFamily="18" charset="0"/>
              </a:rPr>
              <a:t>We are on the way to a digital world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Large amounts of data are getting generated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333333"/>
                </a:solidFill>
                <a:latin typeface="Bookman Old Style" panose="02050604050505020204" pitchFamily="18" charset="0"/>
              </a:rPr>
              <a:t>Processing power becomes more </a:t>
            </a:r>
            <a:endParaRPr lang="en-US" sz="1400" b="0" i="0" dirty="0">
              <a:solidFill>
                <a:srgbClr val="333333"/>
              </a:solidFill>
              <a:effectLst/>
              <a:latin typeface="Bookman Old Style" panose="02050604050505020204" pitchFamily="18" charset="0"/>
            </a:endParaRPr>
          </a:p>
          <a:p>
            <a:endParaRPr lang="en-IN" sz="1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45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78B3948-B174-4ADA-A110-C5B704384E34}"/>
              </a:ext>
            </a:extLst>
          </p:cNvPr>
          <p:cNvSpPr/>
          <p:nvPr/>
        </p:nvSpPr>
        <p:spPr>
          <a:xfrm>
            <a:off x="6742920" y="782500"/>
            <a:ext cx="1250303" cy="1194318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B0253AB-0C37-416E-B422-0C2E139F5EEC}"/>
              </a:ext>
            </a:extLst>
          </p:cNvPr>
          <p:cNvSpPr/>
          <p:nvPr/>
        </p:nvSpPr>
        <p:spPr>
          <a:xfrm>
            <a:off x="4160673" y="4583243"/>
            <a:ext cx="1250303" cy="119431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CB3BDB-8E9C-4036-92B7-698710465D7E}"/>
              </a:ext>
            </a:extLst>
          </p:cNvPr>
          <p:cNvSpPr/>
          <p:nvPr/>
        </p:nvSpPr>
        <p:spPr>
          <a:xfrm>
            <a:off x="4125119" y="2688000"/>
            <a:ext cx="1250303" cy="1194318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970E2EE-EFAC-452E-9BBE-ED05C4765803}"/>
              </a:ext>
            </a:extLst>
          </p:cNvPr>
          <p:cNvSpPr/>
          <p:nvPr/>
        </p:nvSpPr>
        <p:spPr>
          <a:xfrm>
            <a:off x="4198775" y="797651"/>
            <a:ext cx="1250303" cy="1194318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EC616F4-0415-4DE4-97B4-899E77D33F29}"/>
              </a:ext>
            </a:extLst>
          </p:cNvPr>
          <p:cNvSpPr/>
          <p:nvPr/>
        </p:nvSpPr>
        <p:spPr>
          <a:xfrm>
            <a:off x="6805086" y="2683500"/>
            <a:ext cx="1250303" cy="1194318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7C64EBF-BD6B-4EC6-8344-646461EE6F98}"/>
              </a:ext>
            </a:extLst>
          </p:cNvPr>
          <p:cNvSpPr/>
          <p:nvPr/>
        </p:nvSpPr>
        <p:spPr>
          <a:xfrm>
            <a:off x="6737734" y="4573119"/>
            <a:ext cx="1250303" cy="1194318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87C51-33BB-45B6-AB76-1FB8A1B62AA2}"/>
              </a:ext>
            </a:extLst>
          </p:cNvPr>
          <p:cNvSpPr/>
          <p:nvPr/>
        </p:nvSpPr>
        <p:spPr>
          <a:xfrm>
            <a:off x="0" y="6173419"/>
            <a:ext cx="12192000" cy="71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6F75374F-FED7-43B6-A4E1-1FEDABD752F0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16" name="Picture 15" descr="Sigtech logo">
            <a:extLst>
              <a:ext uri="{FF2B5EF4-FFF2-40B4-BE49-F238E27FC236}">
                <a16:creationId xmlns:a16="http://schemas.microsoft.com/office/drawing/2014/main" id="{EE2557C7-764A-4685-8E56-EC501484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ACF1D3E-4C70-4364-9DA1-2E45D0A92BDB}"/>
              </a:ext>
            </a:extLst>
          </p:cNvPr>
          <p:cNvCxnSpPr>
            <a:endCxn id="9" idx="6"/>
          </p:cNvCxnSpPr>
          <p:nvPr/>
        </p:nvCxnSpPr>
        <p:spPr>
          <a:xfrm rot="5400000">
            <a:off x="5208874" y="772050"/>
            <a:ext cx="862965" cy="382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0DC997D-1B7D-48C7-8057-9ACEE819F1C5}"/>
              </a:ext>
            </a:extLst>
          </p:cNvPr>
          <p:cNvCxnSpPr>
            <a:cxnSpLocks/>
          </p:cNvCxnSpPr>
          <p:nvPr/>
        </p:nvCxnSpPr>
        <p:spPr>
          <a:xfrm rot="5400000">
            <a:off x="4729913" y="2112705"/>
            <a:ext cx="1814745" cy="395074"/>
          </a:xfrm>
          <a:prstGeom prst="bentConnector3">
            <a:avLst>
              <a:gd name="adj1" fmla="val 99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81E909-395B-4D47-8467-98CC64932712}"/>
              </a:ext>
            </a:extLst>
          </p:cNvPr>
          <p:cNvCxnSpPr>
            <a:cxnSpLocks/>
          </p:cNvCxnSpPr>
          <p:nvPr/>
        </p:nvCxnSpPr>
        <p:spPr>
          <a:xfrm rot="5400000">
            <a:off x="4568603" y="4106152"/>
            <a:ext cx="2156025" cy="395074"/>
          </a:xfrm>
          <a:prstGeom prst="bentConnector3">
            <a:avLst>
              <a:gd name="adj1" fmla="val 1002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8733D11-7A9C-450E-A813-4C27F686F2DF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H="1">
            <a:off x="6099969" y="736707"/>
            <a:ext cx="831815" cy="454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89CBD8A-EBE6-4769-92C5-66A03D353C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99698" y="2130482"/>
            <a:ext cx="2026132" cy="454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148D6D-53D8-496A-8E62-D5D7B88130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03884" y="4105752"/>
            <a:ext cx="2026132" cy="454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8B3589-2DFA-4BDE-8ECF-BAEC7FE03A16}"/>
              </a:ext>
            </a:extLst>
          </p:cNvPr>
          <p:cNvSpPr txBox="1"/>
          <p:nvPr/>
        </p:nvSpPr>
        <p:spPr>
          <a:xfrm>
            <a:off x="4122575" y="103853"/>
            <a:ext cx="3946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DATA SCIENCE APPLICATIONS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6FD53D-D2AC-41FE-84B0-0E7EC894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12149" y="1021931"/>
            <a:ext cx="842623" cy="6856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FA09BF-4044-4B82-8204-7C3A4DE2B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6813630" y="1085085"/>
            <a:ext cx="1108880" cy="5793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9AFB2B-7DFA-4F2D-BF1E-1215D4A397CE}"/>
              </a:ext>
            </a:extLst>
          </p:cNvPr>
          <p:cNvSpPr txBox="1"/>
          <p:nvPr/>
        </p:nvSpPr>
        <p:spPr>
          <a:xfrm rot="10800000" flipV="1">
            <a:off x="-28081981" y="34373315"/>
            <a:ext cx="368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tekhdecoded.com/3-reasons-healthcare-important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F888D2D-119B-47E5-87EC-A42F2D206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35035" y="3005687"/>
            <a:ext cx="934044" cy="6016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89B3BE2-0430-4F6B-A2C5-9F9AA1984F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13" y="4780796"/>
            <a:ext cx="785787" cy="7992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622B885-51E2-4554-A410-1125EB8E3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41" y="4887489"/>
            <a:ext cx="984458" cy="5537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397BEDC-CD18-4577-A7B5-E660C2AC53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b="7205"/>
          <a:stretch/>
        </p:blipFill>
        <p:spPr>
          <a:xfrm>
            <a:off x="7002151" y="2884592"/>
            <a:ext cx="856173" cy="76937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5C6EE27-5A0E-4D81-B58C-7003F1159D96}"/>
              </a:ext>
            </a:extLst>
          </p:cNvPr>
          <p:cNvSpPr txBox="1"/>
          <p:nvPr/>
        </p:nvSpPr>
        <p:spPr>
          <a:xfrm>
            <a:off x="4122575" y="2052653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E-COMMERCE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4395B-E614-452A-BC96-2DEEDC9098C5}"/>
              </a:ext>
            </a:extLst>
          </p:cNvPr>
          <p:cNvSpPr txBox="1"/>
          <p:nvPr/>
        </p:nvSpPr>
        <p:spPr>
          <a:xfrm>
            <a:off x="6740430" y="2068803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HEALTHCARE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1D6B22-BACF-4FD4-A535-18F988A8B978}"/>
              </a:ext>
            </a:extLst>
          </p:cNvPr>
          <p:cNvSpPr txBox="1"/>
          <p:nvPr/>
        </p:nvSpPr>
        <p:spPr>
          <a:xfrm>
            <a:off x="3991288" y="3942669"/>
            <a:ext cx="1621537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MANUFACTURING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BC04FB-98D9-459D-8146-E9EA9FC61C86}"/>
              </a:ext>
            </a:extLst>
          </p:cNvPr>
          <p:cNvSpPr txBox="1"/>
          <p:nvPr/>
        </p:nvSpPr>
        <p:spPr>
          <a:xfrm>
            <a:off x="4292214" y="5836069"/>
            <a:ext cx="962558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BANKING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ADDD6D-3A0F-4DF1-816E-E1743B967356}"/>
              </a:ext>
            </a:extLst>
          </p:cNvPr>
          <p:cNvSpPr txBox="1"/>
          <p:nvPr/>
        </p:nvSpPr>
        <p:spPr>
          <a:xfrm>
            <a:off x="6724368" y="3948469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TRANSPORT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0BD001-F5EC-4489-8609-8EE805BF1548}"/>
              </a:ext>
            </a:extLst>
          </p:cNvPr>
          <p:cNvSpPr txBox="1"/>
          <p:nvPr/>
        </p:nvSpPr>
        <p:spPr>
          <a:xfrm>
            <a:off x="6875841" y="5820880"/>
            <a:ext cx="962558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FINANCE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035A58-E039-4036-9454-AF1FB8354501}"/>
              </a:ext>
            </a:extLst>
          </p:cNvPr>
          <p:cNvSpPr txBox="1"/>
          <p:nvPr/>
        </p:nvSpPr>
        <p:spPr>
          <a:xfrm>
            <a:off x="8709891" y="802704"/>
            <a:ext cx="289098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Medical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Drug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Virtual assistants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4BA6EA-0CF2-4246-B216-6316E2332F2B}"/>
              </a:ext>
            </a:extLst>
          </p:cNvPr>
          <p:cNvSpPr txBox="1"/>
          <p:nvPr/>
        </p:nvSpPr>
        <p:spPr>
          <a:xfrm>
            <a:off x="8709892" y="2737137"/>
            <a:ext cx="3388452" cy="118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Self 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Enhanced driving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Car 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Enhancing the safety of passengers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84BDEC-7807-4BBC-8C99-A0DD4BEFB8AB}"/>
              </a:ext>
            </a:extLst>
          </p:cNvPr>
          <p:cNvSpPr txBox="1"/>
          <p:nvPr/>
        </p:nvSpPr>
        <p:spPr>
          <a:xfrm>
            <a:off x="8709891" y="4702583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Strategic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Risk analytics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F845CB-902C-45CC-BBC2-E5B46F7F45AB}"/>
              </a:ext>
            </a:extLst>
          </p:cNvPr>
          <p:cNvSpPr txBox="1"/>
          <p:nvPr/>
        </p:nvSpPr>
        <p:spPr>
          <a:xfrm>
            <a:off x="804499" y="797651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Identifying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Recommending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Analysing reviews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053DE-A7CA-464A-AD7B-C03E53B26545}"/>
              </a:ext>
            </a:extLst>
          </p:cNvPr>
          <p:cNvSpPr txBox="1"/>
          <p:nvPr/>
        </p:nvSpPr>
        <p:spPr>
          <a:xfrm>
            <a:off x="77249" y="2627230"/>
            <a:ext cx="361504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Predicting potential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Monitoring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Automating manufacturing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Maintenance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Anomaly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D65238-8A9D-422D-B73B-EDB9414259F1}"/>
              </a:ext>
            </a:extLst>
          </p:cNvPr>
          <p:cNvSpPr txBox="1"/>
          <p:nvPr/>
        </p:nvSpPr>
        <p:spPr>
          <a:xfrm>
            <a:off x="806002" y="4702583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Customer lifetime value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07A8B10-E6FF-4479-9D46-7645F3C2B8AB}"/>
              </a:ext>
            </a:extLst>
          </p:cNvPr>
          <p:cNvCxnSpPr>
            <a:stCxn id="9" idx="2"/>
            <a:endCxn id="66" idx="3"/>
          </p:cNvCxnSpPr>
          <p:nvPr/>
        </p:nvCxnSpPr>
        <p:spPr>
          <a:xfrm rot="10800000">
            <a:off x="3695481" y="1166984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ABFAF6C-1166-43BF-8F2A-CD1E441A01B5}"/>
              </a:ext>
            </a:extLst>
          </p:cNvPr>
          <p:cNvCxnSpPr/>
          <p:nvPr/>
        </p:nvCxnSpPr>
        <p:spPr>
          <a:xfrm rot="10800000">
            <a:off x="3671753" y="2981561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ECCD531-34C6-4F63-A6DC-823A47990D49}"/>
              </a:ext>
            </a:extLst>
          </p:cNvPr>
          <p:cNvCxnSpPr/>
          <p:nvPr/>
        </p:nvCxnSpPr>
        <p:spPr>
          <a:xfrm rot="10800000">
            <a:off x="3685113" y="4994601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A6142C0-57D4-469D-B359-B9A93FFEF7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993223" y="1162330"/>
            <a:ext cx="716668" cy="217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C5C88035-4EAD-4C99-8161-13A5B8B86C95}"/>
              </a:ext>
            </a:extLst>
          </p:cNvPr>
          <p:cNvCxnSpPr>
            <a:cxnSpLocks/>
          </p:cNvCxnSpPr>
          <p:nvPr/>
        </p:nvCxnSpPr>
        <p:spPr>
          <a:xfrm flipV="1">
            <a:off x="8023750" y="3173360"/>
            <a:ext cx="686141" cy="208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9A59386-1BA7-4E87-A15F-1F180B6F480F}"/>
              </a:ext>
            </a:extLst>
          </p:cNvPr>
          <p:cNvCxnSpPr>
            <a:cxnSpLocks/>
          </p:cNvCxnSpPr>
          <p:nvPr/>
        </p:nvCxnSpPr>
        <p:spPr>
          <a:xfrm flipV="1">
            <a:off x="8009480" y="5013986"/>
            <a:ext cx="686141" cy="208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9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14BCB2-52A6-4987-A043-8CF1A19C945D}"/>
              </a:ext>
            </a:extLst>
          </p:cNvPr>
          <p:cNvSpPr/>
          <p:nvPr/>
        </p:nvSpPr>
        <p:spPr>
          <a:xfrm>
            <a:off x="0" y="6160981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4026-AEAF-4FC1-AFA0-C523D8A18CB9}"/>
              </a:ext>
            </a:extLst>
          </p:cNvPr>
          <p:cNvSpPr/>
          <p:nvPr/>
        </p:nvSpPr>
        <p:spPr>
          <a:xfrm>
            <a:off x="0" y="6179643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CBC4F027-A259-44E3-B024-97F1CA8132DA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2019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08E7F7BB-8DBB-4C73-9404-6E4062D9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F79A4-F28F-4C9F-BD3D-EE3240EFC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t="67168" r="58989" b="3842"/>
          <a:stretch/>
        </p:blipFill>
        <p:spPr>
          <a:xfrm>
            <a:off x="3211164" y="4072702"/>
            <a:ext cx="2001699" cy="1838865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29BE404-D949-4A08-9780-C1EFBDBBC5F9}"/>
              </a:ext>
            </a:extLst>
          </p:cNvPr>
          <p:cNvSpPr/>
          <p:nvPr/>
        </p:nvSpPr>
        <p:spPr>
          <a:xfrm>
            <a:off x="5275294" y="89415"/>
            <a:ext cx="1679511" cy="1595535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C90518B-5283-424C-819A-A157A9FDBA0D}"/>
              </a:ext>
            </a:extLst>
          </p:cNvPr>
          <p:cNvSpPr/>
          <p:nvPr/>
        </p:nvSpPr>
        <p:spPr>
          <a:xfrm>
            <a:off x="3220871" y="1833465"/>
            <a:ext cx="1679511" cy="1595535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C7B62FC-6AE8-4089-9977-58EA91B33E9B}"/>
              </a:ext>
            </a:extLst>
          </p:cNvPr>
          <p:cNvSpPr/>
          <p:nvPr/>
        </p:nvSpPr>
        <p:spPr>
          <a:xfrm>
            <a:off x="7291620" y="1833464"/>
            <a:ext cx="1679511" cy="159553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32F59DF-D604-4ACA-B127-AF02D7A6C1FB}"/>
              </a:ext>
            </a:extLst>
          </p:cNvPr>
          <p:cNvSpPr/>
          <p:nvPr/>
        </p:nvSpPr>
        <p:spPr>
          <a:xfrm>
            <a:off x="5256243" y="3473716"/>
            <a:ext cx="1679511" cy="159553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E26179ED-DD0A-40EF-9FFE-5A2D1D3ECC23}"/>
              </a:ext>
            </a:extLst>
          </p:cNvPr>
          <p:cNvSpPr/>
          <p:nvPr/>
        </p:nvSpPr>
        <p:spPr>
          <a:xfrm rot="18995967">
            <a:off x="4584378" y="1563649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F943928-DA28-49B6-AC65-BB74732E7BEC}"/>
              </a:ext>
            </a:extLst>
          </p:cNvPr>
          <p:cNvSpPr/>
          <p:nvPr/>
        </p:nvSpPr>
        <p:spPr>
          <a:xfrm rot="18995967">
            <a:off x="6698957" y="3333752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358994B-B0F9-4BFB-AE4F-EAF1DCCE9582}"/>
              </a:ext>
            </a:extLst>
          </p:cNvPr>
          <p:cNvSpPr/>
          <p:nvPr/>
        </p:nvSpPr>
        <p:spPr>
          <a:xfrm rot="2994678">
            <a:off x="4553971" y="3457795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118C3DA-23FD-4293-99BC-71631107870D}"/>
              </a:ext>
            </a:extLst>
          </p:cNvPr>
          <p:cNvSpPr/>
          <p:nvPr/>
        </p:nvSpPr>
        <p:spPr>
          <a:xfrm rot="2994678">
            <a:off x="6849334" y="1584407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3DFCE34D-584F-4B16-8074-0100D12A1421}"/>
              </a:ext>
            </a:extLst>
          </p:cNvPr>
          <p:cNvSpPr/>
          <p:nvPr/>
        </p:nvSpPr>
        <p:spPr>
          <a:xfrm>
            <a:off x="5353464" y="2419496"/>
            <a:ext cx="1523170" cy="3196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27F4EA7-A0DB-4028-B5E4-CEE7D2CC573E}"/>
              </a:ext>
            </a:extLst>
          </p:cNvPr>
          <p:cNvSpPr/>
          <p:nvPr/>
        </p:nvSpPr>
        <p:spPr>
          <a:xfrm>
            <a:off x="2817843" y="346185"/>
            <a:ext cx="1088021" cy="1053296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6B8C00C-9F27-4232-A6AD-06AB77BA8050}"/>
              </a:ext>
            </a:extLst>
          </p:cNvPr>
          <p:cNvSpPr/>
          <p:nvPr/>
        </p:nvSpPr>
        <p:spPr>
          <a:xfrm>
            <a:off x="8388713" y="3996316"/>
            <a:ext cx="1088021" cy="1053296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171C9EC-1ED6-4428-9AA8-EE6DAC167393}"/>
              </a:ext>
            </a:extLst>
          </p:cNvPr>
          <p:cNvSpPr/>
          <p:nvPr/>
        </p:nvSpPr>
        <p:spPr>
          <a:xfrm>
            <a:off x="3994068" y="728253"/>
            <a:ext cx="1180617" cy="28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5DF9CC-56D3-4576-B22B-7FC2E942A59E}"/>
              </a:ext>
            </a:extLst>
          </p:cNvPr>
          <p:cNvSpPr/>
          <p:nvPr/>
        </p:nvSpPr>
        <p:spPr>
          <a:xfrm>
            <a:off x="1628925" y="2501080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B3E01B-D127-4ECA-A771-93CF9A0DBE9C}"/>
              </a:ext>
            </a:extLst>
          </p:cNvPr>
          <p:cNvSpPr/>
          <p:nvPr/>
        </p:nvSpPr>
        <p:spPr>
          <a:xfrm>
            <a:off x="9155299" y="3074170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175B0D-F0D8-4EE3-B031-5F7E3134F483}"/>
              </a:ext>
            </a:extLst>
          </p:cNvPr>
          <p:cNvSpPr/>
          <p:nvPr/>
        </p:nvSpPr>
        <p:spPr>
          <a:xfrm>
            <a:off x="1649658" y="3451571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6A5D74-A9A8-427A-8BB8-EB4D39E7D998}"/>
              </a:ext>
            </a:extLst>
          </p:cNvPr>
          <p:cNvSpPr/>
          <p:nvPr/>
        </p:nvSpPr>
        <p:spPr>
          <a:xfrm>
            <a:off x="1674736" y="4384898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7E7E7C1-5765-425D-9B51-61E9611D6B48}"/>
              </a:ext>
            </a:extLst>
          </p:cNvPr>
          <p:cNvSpPr/>
          <p:nvPr/>
        </p:nvSpPr>
        <p:spPr>
          <a:xfrm>
            <a:off x="9135194" y="1263572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5182A9-0B11-4C2C-9826-1E8424B762D2}"/>
              </a:ext>
            </a:extLst>
          </p:cNvPr>
          <p:cNvSpPr/>
          <p:nvPr/>
        </p:nvSpPr>
        <p:spPr>
          <a:xfrm>
            <a:off x="9155298" y="2173085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EBBBBF-ED5B-4EB5-B908-2B7CE64B18C1}"/>
              </a:ext>
            </a:extLst>
          </p:cNvPr>
          <p:cNvSpPr/>
          <p:nvPr/>
        </p:nvSpPr>
        <p:spPr>
          <a:xfrm>
            <a:off x="9135193" y="360534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A9DD2D-1BCE-47EE-8241-460694B1A4EF}"/>
              </a:ext>
            </a:extLst>
          </p:cNvPr>
          <p:cNvSpPr txBox="1"/>
          <p:nvPr/>
        </p:nvSpPr>
        <p:spPr>
          <a:xfrm>
            <a:off x="5460718" y="574825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Business Understanding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D03E35-999E-47FE-9E7C-AB1BA8231ECC}"/>
              </a:ext>
            </a:extLst>
          </p:cNvPr>
          <p:cNvSpPr txBox="1"/>
          <p:nvPr/>
        </p:nvSpPr>
        <p:spPr>
          <a:xfrm>
            <a:off x="5456959" y="4129614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5B948-B26D-485C-9943-C26954377730}"/>
              </a:ext>
            </a:extLst>
          </p:cNvPr>
          <p:cNvSpPr txBox="1"/>
          <p:nvPr/>
        </p:nvSpPr>
        <p:spPr>
          <a:xfrm>
            <a:off x="3558360" y="2463652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34EEB7-A406-4757-A7F3-7A09339679EA}"/>
              </a:ext>
            </a:extLst>
          </p:cNvPr>
          <p:cNvSpPr txBox="1"/>
          <p:nvPr/>
        </p:nvSpPr>
        <p:spPr>
          <a:xfrm>
            <a:off x="7519228" y="2165873"/>
            <a:ext cx="137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Acquisition &amp; Understanding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13458F-EF48-4D3B-84D5-B71C4372B88A}"/>
              </a:ext>
            </a:extLst>
          </p:cNvPr>
          <p:cNvSpPr txBox="1"/>
          <p:nvPr/>
        </p:nvSpPr>
        <p:spPr>
          <a:xfrm>
            <a:off x="8606071" y="4317212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8E829-4FF5-4DE9-8207-15D506CF4A69}"/>
              </a:ext>
            </a:extLst>
          </p:cNvPr>
          <p:cNvSpPr txBox="1"/>
          <p:nvPr/>
        </p:nvSpPr>
        <p:spPr>
          <a:xfrm>
            <a:off x="3145725" y="708330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Start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28AB0-D8E2-44E1-B2DE-9F91DD6BD706}"/>
              </a:ext>
            </a:extLst>
          </p:cNvPr>
          <p:cNvSpPr txBox="1"/>
          <p:nvPr/>
        </p:nvSpPr>
        <p:spPr>
          <a:xfrm>
            <a:off x="1763753" y="2601771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Feature Engineering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86E77-6304-48D9-A98C-CB6A78CD9911}"/>
              </a:ext>
            </a:extLst>
          </p:cNvPr>
          <p:cNvSpPr txBox="1"/>
          <p:nvPr/>
        </p:nvSpPr>
        <p:spPr>
          <a:xfrm>
            <a:off x="1873493" y="4473713"/>
            <a:ext cx="123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 Evaluation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4F277-34F8-4706-B068-BF6AD05BF184}"/>
              </a:ext>
            </a:extLst>
          </p:cNvPr>
          <p:cNvSpPr txBox="1"/>
          <p:nvPr/>
        </p:nvSpPr>
        <p:spPr>
          <a:xfrm>
            <a:off x="1714518" y="3715486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 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7239EA-F311-4D1E-AD1C-974ABA5F132C}"/>
              </a:ext>
            </a:extLst>
          </p:cNvPr>
          <p:cNvSpPr txBox="1"/>
          <p:nvPr/>
        </p:nvSpPr>
        <p:spPr>
          <a:xfrm>
            <a:off x="9296109" y="573818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Source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B3C09-9120-4E08-8796-091EDB6B55DA}"/>
              </a:ext>
            </a:extLst>
          </p:cNvPr>
          <p:cNvSpPr txBox="1"/>
          <p:nvPr/>
        </p:nvSpPr>
        <p:spPr>
          <a:xfrm>
            <a:off x="9362863" y="1459075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Pipeline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1DC464-EC09-4BE5-80B6-32CBB9B0D2A2}"/>
              </a:ext>
            </a:extLst>
          </p:cNvPr>
          <p:cNvSpPr txBox="1"/>
          <p:nvPr/>
        </p:nvSpPr>
        <p:spPr>
          <a:xfrm>
            <a:off x="9362864" y="2443720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Environment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7A8659-8BF0-42A7-87DF-14B991E8F922}"/>
              </a:ext>
            </a:extLst>
          </p:cNvPr>
          <p:cNvSpPr txBox="1"/>
          <p:nvPr/>
        </p:nvSpPr>
        <p:spPr>
          <a:xfrm>
            <a:off x="9320595" y="3082598"/>
            <a:ext cx="1754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Wrangling, Exploration &amp; Cleaning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7D46E0E-BC0E-44BE-BA7B-B1AE1036DDB4}"/>
              </a:ext>
            </a:extLst>
          </p:cNvPr>
          <p:cNvSpPr/>
          <p:nvPr/>
        </p:nvSpPr>
        <p:spPr>
          <a:xfrm>
            <a:off x="7024295" y="4058454"/>
            <a:ext cx="1283915" cy="9634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F4DE28-2FD7-430D-A949-25D0A33C34B7}"/>
              </a:ext>
            </a:extLst>
          </p:cNvPr>
          <p:cNvSpPr txBox="1"/>
          <p:nvPr/>
        </p:nvSpPr>
        <p:spPr>
          <a:xfrm>
            <a:off x="7024295" y="4250668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Customer Acceptance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628B52-89BA-44EB-89A4-379EF8D1BE88}"/>
              </a:ext>
            </a:extLst>
          </p:cNvPr>
          <p:cNvSpPr txBox="1"/>
          <p:nvPr/>
        </p:nvSpPr>
        <p:spPr>
          <a:xfrm>
            <a:off x="12419" y="2522541"/>
            <a:ext cx="1816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Transform, Binning Temporal, Text, Image, Feature Selection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3D887B-0724-4A51-91BF-A849EAC4BD1C}"/>
              </a:ext>
            </a:extLst>
          </p:cNvPr>
          <p:cNvSpPr txBox="1"/>
          <p:nvPr/>
        </p:nvSpPr>
        <p:spPr>
          <a:xfrm>
            <a:off x="-19407" y="3438240"/>
            <a:ext cx="1808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Algorithms, Ensemble, Parameter Tuning, Model management, Retraining.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25658D-25D2-4F59-BCFE-8A0DA9C2A055}"/>
              </a:ext>
            </a:extLst>
          </p:cNvPr>
          <p:cNvSpPr txBox="1"/>
          <p:nvPr/>
        </p:nvSpPr>
        <p:spPr>
          <a:xfrm>
            <a:off x="-11308" y="4514294"/>
            <a:ext cx="180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Cross Validation, Model Reporting, A/B Testing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9C6FE-6FB3-44E8-B8B1-2FC91B3B8F46}"/>
              </a:ext>
            </a:extLst>
          </p:cNvPr>
          <p:cNvSpPr txBox="1"/>
          <p:nvPr/>
        </p:nvSpPr>
        <p:spPr>
          <a:xfrm>
            <a:off x="10604343" y="1369861"/>
            <a:ext cx="160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Streaming vs Batch low vs High frequency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3628E1-FA81-495A-BFE5-4087671638AC}"/>
              </a:ext>
            </a:extLst>
          </p:cNvPr>
          <p:cNvSpPr txBox="1"/>
          <p:nvPr/>
        </p:nvSpPr>
        <p:spPr>
          <a:xfrm>
            <a:off x="10599076" y="2109829"/>
            <a:ext cx="181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On-Premises vs cloud database vs data lake vs small vs medium vs big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AB7280-228C-4173-87E6-4331A2628551}"/>
              </a:ext>
            </a:extLst>
          </p:cNvPr>
          <p:cNvSpPr txBox="1"/>
          <p:nvPr/>
        </p:nvSpPr>
        <p:spPr>
          <a:xfrm>
            <a:off x="10605261" y="3073267"/>
            <a:ext cx="181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Structured vs unstructured data validation and clean-up visualisation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E0160-664D-410D-9D5E-1FAA68E3C8A0}"/>
              </a:ext>
            </a:extLst>
          </p:cNvPr>
          <p:cNvSpPr txBox="1"/>
          <p:nvPr/>
        </p:nvSpPr>
        <p:spPr>
          <a:xfrm>
            <a:off x="10599076" y="430930"/>
            <a:ext cx="1816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On-Premises vs Cloud Database vs Files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E094A47-4BD5-4D49-9A27-72A2EAD96D50}"/>
              </a:ext>
            </a:extLst>
          </p:cNvPr>
          <p:cNvSpPr/>
          <p:nvPr/>
        </p:nvSpPr>
        <p:spPr>
          <a:xfrm>
            <a:off x="5372899" y="5128225"/>
            <a:ext cx="1651395" cy="5626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B6EBEF-7126-4790-9692-D1433B401970}"/>
              </a:ext>
            </a:extLst>
          </p:cNvPr>
          <p:cNvSpPr txBox="1"/>
          <p:nvPr/>
        </p:nvSpPr>
        <p:spPr>
          <a:xfrm>
            <a:off x="5313017" y="5167658"/>
            <a:ext cx="175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Scoring,Performance, monitoring etc,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5A8F86-2989-4FBF-A29F-60C81F452166}"/>
              </a:ext>
            </a:extLst>
          </p:cNvPr>
          <p:cNvSpPr txBox="1"/>
          <p:nvPr/>
        </p:nvSpPr>
        <p:spPr>
          <a:xfrm>
            <a:off x="93657" y="254643"/>
            <a:ext cx="237982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DATA SCIENCE LIFE CYCLE</a:t>
            </a:r>
          </a:p>
        </p:txBody>
      </p:sp>
    </p:spTree>
    <p:extLst>
      <p:ext uri="{BB962C8B-B14F-4D97-AF65-F5344CB8AC3E}">
        <p14:creationId xmlns:p14="http://schemas.microsoft.com/office/powerpoint/2010/main" val="394442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0776-D73C-4207-A2F1-FE7A4FF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Expertise in Tools and Libraries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969B1-D67D-4856-A991-BBE3D76B4B03}"/>
              </a:ext>
            </a:extLst>
          </p:cNvPr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62067A4B-C7D0-4666-99EB-24C7D853C390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2B5772B0-848E-4B28-AD6E-855B9EBC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7AAA355-8605-46C1-AD78-479BEDAC91B8}"/>
              </a:ext>
            </a:extLst>
          </p:cNvPr>
          <p:cNvSpPr/>
          <p:nvPr/>
        </p:nvSpPr>
        <p:spPr>
          <a:xfrm>
            <a:off x="344393" y="1869357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3F7D882-CE55-4BC9-9696-DD9557B45023}"/>
              </a:ext>
            </a:extLst>
          </p:cNvPr>
          <p:cNvSpPr/>
          <p:nvPr/>
        </p:nvSpPr>
        <p:spPr>
          <a:xfrm>
            <a:off x="6460481" y="3910356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978E1D1-AA06-45BB-A983-E544C31F63EA}"/>
              </a:ext>
            </a:extLst>
          </p:cNvPr>
          <p:cNvSpPr/>
          <p:nvPr/>
        </p:nvSpPr>
        <p:spPr>
          <a:xfrm>
            <a:off x="4896959" y="3926208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006F108-F3FD-4129-B8BF-A27842B1E76C}"/>
              </a:ext>
            </a:extLst>
          </p:cNvPr>
          <p:cNvSpPr/>
          <p:nvPr/>
        </p:nvSpPr>
        <p:spPr>
          <a:xfrm>
            <a:off x="7996179" y="3916100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80AD71FB-4DF4-44F5-8C21-C2D608FDB489}"/>
              </a:ext>
            </a:extLst>
          </p:cNvPr>
          <p:cNvSpPr/>
          <p:nvPr/>
        </p:nvSpPr>
        <p:spPr>
          <a:xfrm>
            <a:off x="3404251" y="3910357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7453D1C-67EF-4D48-9F0D-F4284F28B226}"/>
              </a:ext>
            </a:extLst>
          </p:cNvPr>
          <p:cNvSpPr/>
          <p:nvPr/>
        </p:nvSpPr>
        <p:spPr>
          <a:xfrm>
            <a:off x="1898550" y="3929842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EF1E6BD-62E3-4265-9DE5-299D694EE2EE}"/>
              </a:ext>
            </a:extLst>
          </p:cNvPr>
          <p:cNvSpPr/>
          <p:nvPr/>
        </p:nvSpPr>
        <p:spPr>
          <a:xfrm>
            <a:off x="344393" y="3897007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8C73064-D21D-40BD-9326-3430D394AA1A}"/>
              </a:ext>
            </a:extLst>
          </p:cNvPr>
          <p:cNvSpPr/>
          <p:nvPr/>
        </p:nvSpPr>
        <p:spPr>
          <a:xfrm>
            <a:off x="6460481" y="1863995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C517055-7A82-46BF-B2B1-546B318EAC28}"/>
              </a:ext>
            </a:extLst>
          </p:cNvPr>
          <p:cNvSpPr/>
          <p:nvPr/>
        </p:nvSpPr>
        <p:spPr>
          <a:xfrm>
            <a:off x="7996179" y="1863994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BF5D73DC-1B8D-4E98-AFA0-902F0AF3DA97}"/>
              </a:ext>
            </a:extLst>
          </p:cNvPr>
          <p:cNvSpPr/>
          <p:nvPr/>
        </p:nvSpPr>
        <p:spPr>
          <a:xfrm>
            <a:off x="4892823" y="1884910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D346219-E49C-46E6-AF07-0A0F27F78992}"/>
              </a:ext>
            </a:extLst>
          </p:cNvPr>
          <p:cNvSpPr/>
          <p:nvPr/>
        </p:nvSpPr>
        <p:spPr>
          <a:xfrm>
            <a:off x="3404251" y="1866625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DA877110-0E11-4743-B21A-3B39AD58FFD9}"/>
              </a:ext>
            </a:extLst>
          </p:cNvPr>
          <p:cNvSpPr/>
          <p:nvPr/>
        </p:nvSpPr>
        <p:spPr>
          <a:xfrm>
            <a:off x="1898550" y="1866625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51CAEA-F8CA-4EE7-B646-13061677835B}"/>
              </a:ext>
            </a:extLst>
          </p:cNvPr>
          <p:cNvSpPr txBox="1"/>
          <p:nvPr/>
        </p:nvSpPr>
        <p:spPr>
          <a:xfrm>
            <a:off x="502495" y="2311541"/>
            <a:ext cx="9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Python</a:t>
            </a:r>
          </a:p>
          <a:p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1AEBBB-E882-4F03-BD50-07A34708F17A}"/>
              </a:ext>
            </a:extLst>
          </p:cNvPr>
          <p:cNvSpPr txBox="1"/>
          <p:nvPr/>
        </p:nvSpPr>
        <p:spPr>
          <a:xfrm>
            <a:off x="2358242" y="2265926"/>
            <a:ext cx="986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5C5F9D-335F-435C-96E5-FB19C2D2A0AD}"/>
              </a:ext>
            </a:extLst>
          </p:cNvPr>
          <p:cNvSpPr txBox="1"/>
          <p:nvPr/>
        </p:nvSpPr>
        <p:spPr>
          <a:xfrm>
            <a:off x="3565218" y="2265374"/>
            <a:ext cx="105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Tableau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D788E-341C-4D78-BF2E-09D0078BA653}"/>
              </a:ext>
            </a:extLst>
          </p:cNvPr>
          <p:cNvSpPr txBox="1"/>
          <p:nvPr/>
        </p:nvSpPr>
        <p:spPr>
          <a:xfrm>
            <a:off x="6579890" y="4318600"/>
            <a:ext cx="1263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Seaborn</a:t>
            </a:r>
          </a:p>
          <a:p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8DC6D7-B5EC-4D8D-AC0A-431309AEB7AC}"/>
              </a:ext>
            </a:extLst>
          </p:cNvPr>
          <p:cNvSpPr txBox="1"/>
          <p:nvPr/>
        </p:nvSpPr>
        <p:spPr>
          <a:xfrm>
            <a:off x="5047927" y="4329807"/>
            <a:ext cx="986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Numpy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DDA2-2C06-445A-B00C-AC86FAF8B59B}"/>
              </a:ext>
            </a:extLst>
          </p:cNvPr>
          <p:cNvSpPr txBox="1"/>
          <p:nvPr/>
        </p:nvSpPr>
        <p:spPr>
          <a:xfrm>
            <a:off x="3605475" y="4156763"/>
            <a:ext cx="1061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Plotly</a:t>
            </a:r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and Dash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E68A5-92AD-4E55-B21A-FCC1B654D6DC}"/>
              </a:ext>
            </a:extLst>
          </p:cNvPr>
          <p:cNvSpPr txBox="1"/>
          <p:nvPr/>
        </p:nvSpPr>
        <p:spPr>
          <a:xfrm>
            <a:off x="2056862" y="4344600"/>
            <a:ext cx="986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Pandas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89E17-FFF3-4273-BC3D-38414CD9C09A}"/>
              </a:ext>
            </a:extLst>
          </p:cNvPr>
          <p:cNvSpPr txBox="1"/>
          <p:nvPr/>
        </p:nvSpPr>
        <p:spPr>
          <a:xfrm>
            <a:off x="422144" y="4329807"/>
            <a:ext cx="195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Pycharm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CB648F-967C-4603-9901-AAB433FD3842}"/>
              </a:ext>
            </a:extLst>
          </p:cNvPr>
          <p:cNvSpPr txBox="1"/>
          <p:nvPr/>
        </p:nvSpPr>
        <p:spPr>
          <a:xfrm>
            <a:off x="8217623" y="2215347"/>
            <a:ext cx="9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Flask</a:t>
            </a:r>
          </a:p>
          <a:p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31CADC-C051-4FBF-9DB8-EFB6C360CFE6}"/>
              </a:ext>
            </a:extLst>
          </p:cNvPr>
          <p:cNvSpPr txBox="1"/>
          <p:nvPr/>
        </p:nvSpPr>
        <p:spPr>
          <a:xfrm>
            <a:off x="6560818" y="2043471"/>
            <a:ext cx="130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Python</a:t>
            </a:r>
          </a:p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Anywhere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E84A93-0C19-4661-94B2-DCAF2D4C33A4}"/>
              </a:ext>
            </a:extLst>
          </p:cNvPr>
          <p:cNvSpPr txBox="1"/>
          <p:nvPr/>
        </p:nvSpPr>
        <p:spPr>
          <a:xfrm>
            <a:off x="5058300" y="2121640"/>
            <a:ext cx="1406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Apache Spark</a:t>
            </a:r>
          </a:p>
          <a:p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D2BF242D-6500-4C4F-AFE4-40D71DFFF3AC}"/>
              </a:ext>
            </a:extLst>
          </p:cNvPr>
          <p:cNvSpPr/>
          <p:nvPr/>
        </p:nvSpPr>
        <p:spPr>
          <a:xfrm>
            <a:off x="9501880" y="1863994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343BA-2E2E-4E94-871C-F81D4EA4248D}"/>
              </a:ext>
            </a:extLst>
          </p:cNvPr>
          <p:cNvSpPr txBox="1"/>
          <p:nvPr/>
        </p:nvSpPr>
        <p:spPr>
          <a:xfrm>
            <a:off x="9617049" y="2153658"/>
            <a:ext cx="1746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Notebook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1C820B7D-DC3C-4CD3-9152-A2DB09C0ACC1}"/>
              </a:ext>
            </a:extLst>
          </p:cNvPr>
          <p:cNvSpPr/>
          <p:nvPr/>
        </p:nvSpPr>
        <p:spPr>
          <a:xfrm>
            <a:off x="9508104" y="4010697"/>
            <a:ext cx="1254868" cy="117745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4631CE-F565-4CCB-BA97-F6AF4FE91D4D}"/>
              </a:ext>
            </a:extLst>
          </p:cNvPr>
          <p:cNvSpPr txBox="1"/>
          <p:nvPr/>
        </p:nvSpPr>
        <p:spPr>
          <a:xfrm>
            <a:off x="7919121" y="4341969"/>
            <a:ext cx="190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Mathplotlib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9026D4-4686-4CC2-A4DF-3E34AAB0991D}"/>
              </a:ext>
            </a:extLst>
          </p:cNvPr>
          <p:cNvSpPr txBox="1"/>
          <p:nvPr/>
        </p:nvSpPr>
        <p:spPr>
          <a:xfrm>
            <a:off x="9696118" y="4291852"/>
            <a:ext cx="9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Bookman Old Style" panose="02050604050505020204" pitchFamily="18" charset="0"/>
              </a:rPr>
              <a:t>Tensor flow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9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4" name="组合 61"/>
          <p:cNvGrpSpPr/>
          <p:nvPr/>
        </p:nvGrpSpPr>
        <p:grpSpPr>
          <a:xfrm>
            <a:off x="10828338" y="3879850"/>
            <a:ext cx="1363662" cy="2978150"/>
            <a:chOff x="10271180" y="2666231"/>
            <a:chExt cx="1920820" cy="4191769"/>
          </a:xfrm>
        </p:grpSpPr>
        <p:sp>
          <p:nvSpPr>
            <p:cNvPr id="58" name="任意多边形 57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11670986" y="2666231"/>
              <a:ext cx="521014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0452304" y="4116369"/>
              <a:ext cx="670834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28597" y="3539889"/>
              <a:ext cx="351069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80" name="TextBox 12"/>
          <p:cNvSpPr txBox="1"/>
          <p:nvPr/>
        </p:nvSpPr>
        <p:spPr>
          <a:xfrm>
            <a:off x="3521710" y="4446270"/>
            <a:ext cx="5149215" cy="1106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THANK YOU</a:t>
            </a:r>
          </a:p>
        </p:txBody>
      </p:sp>
      <p:grpSp>
        <p:nvGrpSpPr>
          <p:cNvPr id="7183" name="组合 45"/>
          <p:cNvGrpSpPr/>
          <p:nvPr/>
        </p:nvGrpSpPr>
        <p:grpSpPr>
          <a:xfrm flipH="1">
            <a:off x="0" y="3879850"/>
            <a:ext cx="1365250" cy="2978150"/>
            <a:chOff x="10271180" y="2666231"/>
            <a:chExt cx="1920820" cy="4191769"/>
          </a:xfrm>
        </p:grpSpPr>
        <p:sp>
          <p:nvSpPr>
            <p:cNvPr id="49" name="任意多边形 48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flipH="1">
              <a:off x="11671591" y="2666231"/>
              <a:ext cx="520409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452094" y="4116369"/>
              <a:ext cx="670053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930065" y="3539889"/>
              <a:ext cx="348428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79196" y="5736590"/>
            <a:ext cx="8160484" cy="999490"/>
            <a:chOff x="3569" y="8282"/>
            <a:chExt cx="11783" cy="1574"/>
          </a:xfrm>
        </p:grpSpPr>
        <p:sp>
          <p:nvSpPr>
            <p:cNvPr id="26" name="TextBox 25"/>
            <p:cNvSpPr txBox="1"/>
            <p:nvPr/>
          </p:nvSpPr>
          <p:spPr>
            <a:xfrm>
              <a:off x="5475" y="8282"/>
              <a:ext cx="987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12 E, Basement Floor 1, Thejaswini, Technopark, Trivandrum, Kerala - 695 581, India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69" y="8282"/>
              <a:ext cx="3520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  <a:sym typeface="+mn-ea"/>
                </a:rPr>
                <a:t>Registered Office: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3" y="9422"/>
              <a:ext cx="6685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Phone:  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+91471 2700143 (I), +8210 8958 5775 (K) </a:t>
              </a:r>
            </a:p>
          </p:txBody>
        </p:sp>
        <p:sp>
          <p:nvSpPr>
            <p:cNvPr id="3" name="TextBox 25"/>
            <p:cNvSpPr txBox="1"/>
            <p:nvPr/>
          </p:nvSpPr>
          <p:spPr>
            <a:xfrm>
              <a:off x="6659" y="8719"/>
              <a:ext cx="656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68 - 43, Chongchun-dong, Bupyung-ku, Incheon, Korea</a:t>
              </a:r>
            </a:p>
          </p:txBody>
        </p:sp>
        <p:sp>
          <p:nvSpPr>
            <p:cNvPr id="4" name="TextBox 27"/>
            <p:cNvSpPr txBox="1"/>
            <p:nvPr/>
          </p:nvSpPr>
          <p:spPr>
            <a:xfrm>
              <a:off x="4946" y="8719"/>
              <a:ext cx="3520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  <a:sym typeface="+mn-ea"/>
                </a:rPr>
                <a:t>Regional Office:</a:t>
              </a:r>
            </a:p>
          </p:txBody>
        </p:sp>
      </p:grpSp>
      <p:pic>
        <p:nvPicPr>
          <p:cNvPr id="12" name="Content Placeholder 11" descr="12205452201820142176shokunin_World_Map.svg.hi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625" y="365125"/>
            <a:ext cx="7951470" cy="4068445"/>
          </a:xfrm>
          <a:prstGeom prst="rect">
            <a:avLst/>
          </a:prstGeom>
        </p:spPr>
      </p:pic>
      <p:sp>
        <p:nvSpPr>
          <p:cNvPr id="14" name="Freeform 28"/>
          <p:cNvSpPr>
            <a:spLocks noEditPoints="1"/>
          </p:cNvSpPr>
          <p:nvPr/>
        </p:nvSpPr>
        <p:spPr bwMode="auto">
          <a:xfrm>
            <a:off x="2933065" y="1019810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5" name="Freeform 28"/>
          <p:cNvSpPr>
            <a:spLocks noEditPoints="1"/>
          </p:cNvSpPr>
          <p:nvPr/>
        </p:nvSpPr>
        <p:spPr bwMode="auto">
          <a:xfrm>
            <a:off x="5758180" y="1146810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6" name="Freeform 28"/>
          <p:cNvSpPr>
            <a:spLocks noEditPoints="1"/>
          </p:cNvSpPr>
          <p:nvPr/>
        </p:nvSpPr>
        <p:spPr bwMode="auto">
          <a:xfrm>
            <a:off x="7860665" y="229044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8" name="Freeform 28"/>
          <p:cNvSpPr>
            <a:spLocks noEditPoints="1"/>
          </p:cNvSpPr>
          <p:nvPr/>
        </p:nvSpPr>
        <p:spPr bwMode="auto">
          <a:xfrm>
            <a:off x="9447530" y="332041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9" name="Freeform 28"/>
          <p:cNvSpPr>
            <a:spLocks noEditPoints="1"/>
          </p:cNvSpPr>
          <p:nvPr/>
        </p:nvSpPr>
        <p:spPr bwMode="auto">
          <a:xfrm>
            <a:off x="8768715" y="181038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9146540" y="147383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6" name="Picture 5" descr="india_round_sticker_640"/>
          <p:cNvPicPr>
            <a:picLocks noChangeAspect="1"/>
          </p:cNvPicPr>
          <p:nvPr/>
        </p:nvPicPr>
        <p:blipFill>
          <a:blip r:embed="rId3"/>
          <a:srcRect l="23087" t="11424" r="21108" b="12302"/>
          <a:stretch>
            <a:fillRect/>
          </a:stretch>
        </p:blipFill>
        <p:spPr>
          <a:xfrm>
            <a:off x="1823085" y="5794375"/>
            <a:ext cx="156210" cy="160655"/>
          </a:xfrm>
          <a:prstGeom prst="rect">
            <a:avLst/>
          </a:prstGeom>
        </p:spPr>
      </p:pic>
      <p:pic>
        <p:nvPicPr>
          <p:cNvPr id="7" name="Picture 6" descr="korea_south_round_sticker_640"/>
          <p:cNvPicPr>
            <a:picLocks noChangeAspect="1"/>
          </p:cNvPicPr>
          <p:nvPr/>
        </p:nvPicPr>
        <p:blipFill>
          <a:blip r:embed="rId4"/>
          <a:srcRect l="25023" t="15958" r="23031" b="15000"/>
          <a:stretch>
            <a:fillRect/>
          </a:stretch>
        </p:blipFill>
        <p:spPr>
          <a:xfrm>
            <a:off x="2811145" y="6084570"/>
            <a:ext cx="135255" cy="1346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C66-AF61-4ABA-8016-C31CA3BE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18626" cy="122048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Applications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7534-7DE2-4C49-ACFA-889E7B33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30" y="1485157"/>
            <a:ext cx="6905017" cy="333003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E-commerce sites  - amazon, </a:t>
            </a:r>
            <a:r>
              <a:rPr lang="en-US" sz="1800" dirty="0" err="1">
                <a:latin typeface="Bookman Old Style" panose="02050604050505020204" pitchFamily="18" charset="0"/>
              </a:rPr>
              <a:t>flipkart</a:t>
            </a:r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en-US" sz="1800" dirty="0">
                <a:latin typeface="Bookman Old Style" panose="02050604050505020204" pitchFamily="18" charset="0"/>
              </a:rPr>
              <a:t>Social networking sites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Netflix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Self driving cars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Credit card fraud detection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Virtual assistant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CDF068-0C5A-47E7-BCE9-34E8721FB4A4}"/>
              </a:ext>
            </a:extLst>
          </p:cNvPr>
          <p:cNvSpPr txBox="1">
            <a:spLocks/>
          </p:cNvSpPr>
          <p:nvPr/>
        </p:nvSpPr>
        <p:spPr>
          <a:xfrm>
            <a:off x="7347570" y="365126"/>
            <a:ext cx="3918626" cy="1220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Fields of data science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70D0E-9CC4-4270-BEC1-EE864DA4C87D}"/>
              </a:ext>
            </a:extLst>
          </p:cNvPr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57451C3C-F857-445B-8A36-616150B33217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2019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4CE249ED-F23E-40CC-A882-5177D0B5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6274435"/>
            <a:ext cx="1384935" cy="57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AEF6A-17FE-4659-8B4A-C1066759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46" y="1566357"/>
            <a:ext cx="3812674" cy="2684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7B0CA-D832-4853-B563-60D11FEF33A9}"/>
              </a:ext>
            </a:extLst>
          </p:cNvPr>
          <p:cNvSpPr txBox="1"/>
          <p:nvPr/>
        </p:nvSpPr>
        <p:spPr>
          <a:xfrm>
            <a:off x="7211680" y="4404895"/>
            <a:ext cx="48539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Artificial intelligence is a technique which allows machines to mimic human behaviour.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 Machine learning is a subset of AI techniques which uses statistical methods to enable machines to improve with experience.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 Deep learning is a subset of MI which makes the computation of multi layer neural network feasible.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C9F0C-2F17-4269-98E4-721F1F1FC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2254" y="5585581"/>
            <a:ext cx="1251892" cy="419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45FE31-869E-41D6-9497-2405A5287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1728" t="14380" r="15363" b="26875"/>
          <a:stretch/>
        </p:blipFill>
        <p:spPr>
          <a:xfrm>
            <a:off x="1575881" y="5557643"/>
            <a:ext cx="1078415" cy="447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CA9792-92FC-413D-BD05-BBA952C0D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2254" y="4399374"/>
            <a:ext cx="1363627" cy="1025447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20CF6E-0D3F-429F-A955-FCCFA58BF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704351" y="4572151"/>
            <a:ext cx="852668" cy="8526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95A55C-D3FF-4AAA-AE0B-06358676C4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782766" y="5159247"/>
            <a:ext cx="1510632" cy="8526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20746D-0088-4F43-BB1A-6FE33E09DA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768015" y="4393999"/>
            <a:ext cx="1533617" cy="6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6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750</Words>
  <Application>Microsoft Office PowerPoint</Application>
  <PresentationFormat>Widescreen</PresentationFormat>
  <Paragraphs>146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Agency FB</vt:lpstr>
      <vt:lpstr>Algerian</vt:lpstr>
      <vt:lpstr>Arial</vt:lpstr>
      <vt:lpstr>Arial Narrow</vt:lpstr>
      <vt:lpstr>Bookman Old Style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What is Data science?</vt:lpstr>
      <vt:lpstr>PowerPoint Presentation</vt:lpstr>
      <vt:lpstr>PowerPoint Presentation</vt:lpstr>
      <vt:lpstr>Expertise in Tools and Libraries</vt:lpstr>
      <vt:lpstr>PowerPoint Presentation</vt:lpstr>
      <vt:lpstr>Applications</vt:lpstr>
      <vt:lpstr>Steps Involved </vt:lpstr>
      <vt:lpstr>What is Data science?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wins thomas</dc:creator>
  <cp:lastModifiedBy>wins thomas</cp:lastModifiedBy>
  <cp:revision>70</cp:revision>
  <dcterms:created xsi:type="dcterms:W3CDTF">2021-04-02T12:02:57Z</dcterms:created>
  <dcterms:modified xsi:type="dcterms:W3CDTF">2021-04-21T18:27:06Z</dcterms:modified>
</cp:coreProperties>
</file>